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0" r:id="rId2"/>
    <p:sldId id="321" r:id="rId3"/>
    <p:sldId id="322" r:id="rId4"/>
    <p:sldId id="296" r:id="rId5"/>
    <p:sldId id="305" r:id="rId6"/>
    <p:sldId id="318" r:id="rId7"/>
    <p:sldId id="32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74763" autoAdjust="0"/>
  </p:normalViewPr>
  <p:slideViewPr>
    <p:cSldViewPr>
      <p:cViewPr varScale="1">
        <p:scale>
          <a:sx n="51" d="100"/>
          <a:sy n="51" d="100"/>
        </p:scale>
        <p:origin x="17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rgbClr val="4F81BD">
                <a:alpha val="40000"/>
              </a:srgbClr>
            </a:solidFill>
          </c:spPr>
          <c:val>
            <c:numRef>
              <c:f>Sheet2!$B$3:$B$26</c:f>
              <c:numCache>
                <c:formatCode>#,##0</c:formatCode>
                <c:ptCount val="24"/>
                <c:pt idx="0">
                  <c:v>980000</c:v>
                </c:pt>
                <c:pt idx="1">
                  <c:v>960000</c:v>
                </c:pt>
                <c:pt idx="2">
                  <c:v>955000</c:v>
                </c:pt>
                <c:pt idx="3">
                  <c:v>950000</c:v>
                </c:pt>
                <c:pt idx="4">
                  <c:v>945000</c:v>
                </c:pt>
                <c:pt idx="5">
                  <c:v>925000</c:v>
                </c:pt>
                <c:pt idx="6">
                  <c:v>800000</c:v>
                </c:pt>
                <c:pt idx="7">
                  <c:v>770000</c:v>
                </c:pt>
                <c:pt idx="8">
                  <c:v>760000</c:v>
                </c:pt>
                <c:pt idx="9">
                  <c:v>750000</c:v>
                </c:pt>
                <c:pt idx="10">
                  <c:v>720000</c:v>
                </c:pt>
                <c:pt idx="11">
                  <c:v>707000</c:v>
                </c:pt>
                <c:pt idx="12" formatCode="General">
                  <c:v>500000</c:v>
                </c:pt>
                <c:pt idx="13" formatCode="General">
                  <c:v>450000</c:v>
                </c:pt>
                <c:pt idx="14" formatCode="General">
                  <c:v>400000</c:v>
                </c:pt>
                <c:pt idx="15" formatCode="General">
                  <c:v>390000</c:v>
                </c:pt>
                <c:pt idx="16" formatCode="General">
                  <c:v>390000</c:v>
                </c:pt>
                <c:pt idx="17" formatCode="General">
                  <c:v>350000</c:v>
                </c:pt>
                <c:pt idx="18">
                  <c:v>258650</c:v>
                </c:pt>
                <c:pt idx="19">
                  <c:v>180000</c:v>
                </c:pt>
                <c:pt idx="20">
                  <c:v>160000</c:v>
                </c:pt>
                <c:pt idx="21">
                  <c:v>81000</c:v>
                </c:pt>
                <c:pt idx="22">
                  <c:v>20000</c:v>
                </c:pt>
                <c:pt idx="2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D-4B49-8165-AB16047E1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9474888"/>
        <c:axId val="-2119522264"/>
      </c:areaChart>
      <c:catAx>
        <c:axId val="-2119474888"/>
        <c:scaling>
          <c:orientation val="minMax"/>
        </c:scaling>
        <c:delete val="1"/>
        <c:axPos val="b"/>
        <c:majorTickMark val="out"/>
        <c:minorTickMark val="none"/>
        <c:tickLblPos val="none"/>
        <c:crossAx val="-2119522264"/>
        <c:crosses val="autoZero"/>
        <c:auto val="1"/>
        <c:lblAlgn val="ctr"/>
        <c:lblOffset val="100"/>
        <c:noMultiLvlLbl val="0"/>
      </c:catAx>
      <c:valAx>
        <c:axId val="-2119522264"/>
        <c:scaling>
          <c:orientation val="minMax"/>
          <c:max val="1000000"/>
        </c:scaling>
        <c:delete val="1"/>
        <c:axPos val="l"/>
        <c:numFmt formatCode="#,##0" sourceLinked="1"/>
        <c:majorTickMark val="out"/>
        <c:minorTickMark val="none"/>
        <c:tickLblPos val="none"/>
        <c:crossAx val="-2119474888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EB3C5-E72C-4215-9FEC-F91D6A2233AD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77A5D-4F72-492F-BD2F-892596C903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5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77A5D-4F72-492F-BD2F-892596C903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NOTES:</a:t>
            </a:r>
          </a:p>
          <a:p>
            <a:r>
              <a:rPr lang="en-US" dirty="0" smtClean="0"/>
              <a:t>Provide</a:t>
            </a:r>
            <a:r>
              <a:rPr lang="en-US" baseline="0" dirty="0" smtClean="0"/>
              <a:t> student with the project guidelines.  Can be assigned as homework or reviewed in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77A5D-4F72-492F-BD2F-892596C903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NOTES:</a:t>
            </a:r>
          </a:p>
          <a:p>
            <a:r>
              <a:rPr lang="en-US" dirty="0" smtClean="0"/>
              <a:t>Have students go to the IUCN red list link provided</a:t>
            </a:r>
            <a:r>
              <a:rPr lang="en-US" baseline="0" dirty="0" smtClean="0"/>
              <a:t> and research a species they want to learn more about.</a:t>
            </a:r>
          </a:p>
          <a:p>
            <a:r>
              <a:rPr lang="en-US" baseline="0" dirty="0" smtClean="0"/>
              <a:t>Can be assigned as homework or research time can be given in class.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also assign</a:t>
            </a:r>
            <a:r>
              <a:rPr lang="en-US" baseline="0" dirty="0" smtClean="0"/>
              <a:t> </a:t>
            </a:r>
            <a:r>
              <a:rPr lang="en-US" dirty="0" smtClean="0"/>
              <a:t>first</a:t>
            </a:r>
            <a:r>
              <a:rPr lang="en-US" baseline="0" dirty="0" smtClean="0"/>
              <a:t> “check in” right after students choose their species:  “How have humans impacted the survival of your species?”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Make sure to review Citing references and plagiarism (next few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Remind students they need to keep records of their research for the entire school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77A5D-4F72-492F-BD2F-892596C9038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7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plagiarism</a:t>
            </a:r>
          </a:p>
          <a:p>
            <a:r>
              <a:rPr lang="en-US" dirty="0" smtClean="0"/>
              <a:t>Important to take down information even if you don’t use it right</a:t>
            </a:r>
            <a:r>
              <a:rPr lang="en-US" baseline="0" dirty="0" smtClean="0"/>
              <a:t> away, you may want to come back to that 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77A5D-4F72-492F-BD2F-892596C9038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5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4C75E-50CF-42ED-8EFF-280B2E09A98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32472-F2C2-429D-B26C-2044959A8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cnredlist.org/amazing-spec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research_and_citation/mla_style/mla_formatting_and_style_guide/mla_formatting_and_style_guide.html?_ga=2.19623804.558179429.1522454400-1709346682.15224544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12192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5400" b="1" dirty="0" smtClean="0">
                <a:latin typeface="+mj-lt"/>
                <a:ea typeface="+mj-ea"/>
                <a:cs typeface="+mj-cs"/>
              </a:rPr>
              <a:t>Extinction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dirty="0" smtClean="0">
                <a:latin typeface="+mj-lt"/>
                <a:ea typeface="+mj-ea"/>
                <a:cs typeface="+mj-cs"/>
              </a:rPr>
              <a:t>Introduction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10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Going, Going, Gone?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So some species are going extinct,  but can we tell which species are going to make it?</a:t>
            </a:r>
          </a:p>
          <a:p>
            <a:pPr lvl="1"/>
            <a:r>
              <a:rPr lang="en-US" sz="2400" dirty="0" smtClean="0"/>
              <a:t>What might make a species more vulnerable? </a:t>
            </a:r>
          </a:p>
          <a:p>
            <a:pPr lvl="1"/>
            <a:r>
              <a:rPr lang="en-US" sz="2400" dirty="0" smtClean="0"/>
              <a:t>What might make a species more likely to survive?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 smtClean="0"/>
              <a:t>Will your chosen species be a survivor, or might it be headed for extinction?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i="1" dirty="0" smtClean="0">
                <a:latin typeface="Cambria"/>
                <a:cs typeface="Cambria"/>
              </a:rPr>
              <a:t>Ultimately you will use what you learn throughout the year to predict the future of your  species.  </a:t>
            </a:r>
          </a:p>
          <a:p>
            <a:pPr>
              <a:buNone/>
            </a:pPr>
            <a:endParaRPr lang="en-US" sz="2800" i="1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4547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Choosing your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Each students chooses their own species from the Red List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://www.iucnredlist.org/amazing-</a:t>
            </a:r>
            <a:r>
              <a:rPr lang="en-US" dirty="0" smtClean="0">
                <a:hlinkClick r:id="rId3"/>
              </a:rPr>
              <a:t>species</a:t>
            </a:r>
            <a:endParaRPr lang="en-US" dirty="0" smtClean="0"/>
          </a:p>
          <a:p>
            <a:r>
              <a:rPr lang="en-US" dirty="0" smtClean="0"/>
              <a:t>Some things to know:</a:t>
            </a:r>
          </a:p>
          <a:p>
            <a:pPr lvl="1"/>
            <a:r>
              <a:rPr lang="en-US" dirty="0" smtClean="0"/>
              <a:t>Must choose a species that is “Near Threatened” to “Extinct in the wild”.</a:t>
            </a:r>
          </a:p>
          <a:p>
            <a:pPr lvl="1"/>
            <a:r>
              <a:rPr lang="en-US" dirty="0" smtClean="0"/>
              <a:t>At the end of the year, students will be grouped into four.  No student with the same species can be in the same group.</a:t>
            </a:r>
          </a:p>
          <a:p>
            <a:pPr lvl="1"/>
            <a:r>
              <a:rPr lang="en-US" dirty="0" smtClean="0"/>
              <a:t>The better your work ethic and record keeping, the better group you will have at the end of the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7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Proper Efficient </a:t>
            </a:r>
            <a:r>
              <a:rPr lang="en-US" b="1" dirty="0"/>
              <a:t>Research</a:t>
            </a:r>
            <a:br>
              <a:rPr lang="en-US" b="1" dirty="0"/>
            </a:br>
            <a:r>
              <a:rPr lang="en-US" b="1" dirty="0" smtClean="0"/>
              <a:t>It’s </a:t>
            </a:r>
            <a:r>
              <a:rPr lang="en-US" b="1" dirty="0"/>
              <a:t>about being </a:t>
            </a:r>
            <a:r>
              <a:rPr lang="en-US" b="1" dirty="0" smtClean="0"/>
              <a:t>responsible &amp; respectful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44398"/>
            <a:ext cx="9144000" cy="2824564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 smtClean="0">
                <a:latin typeface="Rockwell" panose="02060603020205020403" pitchFamily="18" charset="0"/>
              </a:rPr>
              <a:t>2 main areas of concern:</a:t>
            </a:r>
          </a:p>
          <a:p>
            <a:pPr marL="971550" lvl="1" indent="-514350">
              <a:buAutoNum type="arabicPeriod"/>
            </a:pPr>
            <a:r>
              <a:rPr lang="en-US" sz="3600" dirty="0" smtClean="0">
                <a:latin typeface="Rockwell" panose="02060603020205020403" pitchFamily="18" charset="0"/>
              </a:rPr>
              <a:t>Finding and using credible sources</a:t>
            </a:r>
          </a:p>
          <a:p>
            <a:pPr marL="457200" lvl="1" indent="0">
              <a:buNone/>
            </a:pPr>
            <a:endParaRPr lang="en-US" sz="3600" dirty="0" smtClean="0">
              <a:latin typeface="Rockwell" panose="02060603020205020403" pitchFamily="18" charset="0"/>
            </a:endParaRPr>
          </a:p>
          <a:p>
            <a:pPr marL="457200" lvl="1" indent="0">
              <a:buNone/>
            </a:pPr>
            <a:r>
              <a:rPr lang="en-US" sz="3600" dirty="0" smtClean="0">
                <a:latin typeface="Rockwell" panose="02060603020205020403" pitchFamily="18" charset="0"/>
              </a:rPr>
              <a:t>2. Citing all your sources, properly</a:t>
            </a:r>
          </a:p>
        </p:txBody>
      </p:sp>
      <p:pic>
        <p:nvPicPr>
          <p:cNvPr id="2051" name="Picture 3" descr="C:\Documents and Settings\J_Horton\Local Settings\Temporary Internet Files\Content.IE5\P4PIJTQ8\MP9003877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95" y="1618556"/>
            <a:ext cx="2133600" cy="152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J_Horton\Local Settings\Temporary Internet Files\Content.IE5\WS7KXMTL\MP90044829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16" y="189692"/>
            <a:ext cx="545996" cy="82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J_Horton\Local Settings\Temporary Internet Files\Content.IE5\WS7KXMTL\MP90044829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24" y="167574"/>
            <a:ext cx="545996" cy="82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8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Cite all Your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Cite your </a:t>
            </a:r>
            <a:r>
              <a:rPr lang="en-US" sz="3600" dirty="0" smtClean="0"/>
              <a:t>source </a:t>
            </a:r>
            <a:r>
              <a:rPr lang="en-US" sz="3600" dirty="0"/>
              <a:t>using MLA formatting for all </a:t>
            </a:r>
            <a:r>
              <a:rPr lang="en-US" sz="3600" dirty="0" smtClean="0"/>
              <a:t>materials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</a:t>
            </a:r>
          </a:p>
          <a:p>
            <a:pPr marL="0" indent="0">
              <a:buNone/>
            </a:pPr>
            <a:endParaRPr lang="en-US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Do this before you take down any information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Who, what, where, when, &amp; URL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 descr="C:\Documents and Settings\J_Horton\Local Settings\Temporary Internet Files\Content.IE5\MBQJ1YYR\MP9004276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549" y="4419600"/>
            <a:ext cx="2959835" cy="195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92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367" y="28414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Citation</a:t>
            </a:r>
            <a:b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i="1" dirty="0" smtClean="0">
                <a:latin typeface="Cambria" pitchFamily="18" charset="0"/>
                <a:cs typeface="Arial" panose="020B0604020202020204" pitchFamily="34" charset="0"/>
              </a:rPr>
              <a:t>How and why should I cite my sources?</a:t>
            </a:r>
            <a:endParaRPr lang="en-US" sz="4000" b="1" i="1" dirty="0"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80433" y="2895600"/>
            <a:ext cx="10363200" cy="28194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Author                           			(</a:t>
            </a:r>
            <a:r>
              <a:rPr lang="en-US" b="1" dirty="0" smtClean="0"/>
              <a:t>WHO</a:t>
            </a:r>
            <a:r>
              <a:rPr lang="en-US" dirty="0" smtClean="0"/>
              <a:t> wrote it?)</a:t>
            </a:r>
          </a:p>
          <a:p>
            <a:pPr marL="914400" lvl="2" indent="0">
              <a:buNone/>
            </a:pPr>
            <a:r>
              <a:rPr lang="en-US" dirty="0" smtClean="0"/>
              <a:t>Title                                 		(</a:t>
            </a:r>
            <a:r>
              <a:rPr lang="en-US" b="1" dirty="0" smtClean="0"/>
              <a:t>WHAT </a:t>
            </a:r>
            <a:r>
              <a:rPr lang="en-US" dirty="0" smtClean="0"/>
              <a:t>is it about?)</a:t>
            </a:r>
          </a:p>
          <a:p>
            <a:pPr marL="914400" lvl="2" indent="0">
              <a:buNone/>
            </a:pPr>
            <a:r>
              <a:rPr lang="en-US" dirty="0" smtClean="0"/>
              <a:t>Publication and/or </a:t>
            </a:r>
            <a:r>
              <a:rPr lang="en-US" dirty="0"/>
              <a:t>n</a:t>
            </a:r>
            <a:r>
              <a:rPr lang="en-US" dirty="0" smtClean="0"/>
              <a:t>ame of website  (</a:t>
            </a:r>
            <a:r>
              <a:rPr lang="en-US" b="1" dirty="0" smtClean="0"/>
              <a:t>WHERE</a:t>
            </a:r>
            <a:r>
              <a:rPr lang="en-US" dirty="0" smtClean="0"/>
              <a:t> is it from?)</a:t>
            </a:r>
          </a:p>
          <a:p>
            <a:pPr marL="914400" lvl="2" indent="0">
              <a:buNone/>
            </a:pPr>
            <a:r>
              <a:rPr lang="en-US" dirty="0" smtClean="0"/>
              <a:t>Date published            			 (</a:t>
            </a:r>
            <a:r>
              <a:rPr lang="en-US" b="1" dirty="0" smtClean="0"/>
              <a:t>WHEN</a:t>
            </a:r>
            <a:r>
              <a:rPr lang="en-US" dirty="0" smtClean="0"/>
              <a:t> was it published)?</a:t>
            </a:r>
          </a:p>
          <a:p>
            <a:pPr marL="914400" lvl="2" indent="0">
              <a:buNone/>
            </a:pPr>
            <a:r>
              <a:rPr lang="en-US" dirty="0" smtClean="0"/>
              <a:t>URL (web address)     			 (</a:t>
            </a:r>
            <a:r>
              <a:rPr lang="en-US" b="1" dirty="0" smtClean="0"/>
              <a:t>WHERE</a:t>
            </a:r>
            <a:r>
              <a:rPr lang="en-US" dirty="0" smtClean="0"/>
              <a:t> can the reader find it?)</a:t>
            </a:r>
          </a:p>
          <a:p>
            <a:pPr marL="914400" lvl="2" indent="0">
              <a:buNone/>
            </a:pPr>
            <a:r>
              <a:rPr lang="en-US" dirty="0" smtClean="0"/>
              <a:t>Date accessed              			 (</a:t>
            </a:r>
            <a:r>
              <a:rPr lang="en-US" b="1" dirty="0" smtClean="0"/>
              <a:t>WHERE</a:t>
            </a:r>
            <a:r>
              <a:rPr lang="en-US" dirty="0" smtClean="0"/>
              <a:t> did you find it?)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96132" y="1143000"/>
            <a:ext cx="9677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800" b="1" dirty="0" smtClean="0">
                <a:solidFill>
                  <a:srgbClr val="FF0000"/>
                </a:solidFill>
              </a:rPr>
              <a:t>The </a:t>
            </a:r>
            <a:r>
              <a:rPr lang="en-US" sz="2800" b="1" dirty="0">
                <a:solidFill>
                  <a:srgbClr val="FF0000"/>
                </a:solidFill>
              </a:rPr>
              <a:t>information is someone's intellectual </a:t>
            </a:r>
            <a:r>
              <a:rPr lang="en-US" sz="2800" b="1" dirty="0" smtClean="0">
                <a:solidFill>
                  <a:srgbClr val="FF0000"/>
                </a:solidFill>
              </a:rPr>
              <a:t>property: 	BE RESPECTFUL – give </a:t>
            </a:r>
            <a:r>
              <a:rPr lang="en-US" sz="2800" b="1" dirty="0">
                <a:solidFill>
                  <a:srgbClr val="FF0000"/>
                </a:solidFill>
              </a:rPr>
              <a:t>them credit.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2"/>
            <a:r>
              <a:rPr lang="en-US" sz="2800" b="1" dirty="0" smtClean="0">
                <a:solidFill>
                  <a:srgbClr val="FF0000"/>
                </a:solidFill>
              </a:rPr>
              <a:t>	BE RESPONSIBLE - </a:t>
            </a:r>
            <a:r>
              <a:rPr lang="en-US" sz="2800" b="1" dirty="0">
                <a:solidFill>
                  <a:srgbClr val="FF0000"/>
                </a:solidFill>
              </a:rPr>
              <a:t>help others find </a:t>
            </a:r>
            <a:r>
              <a:rPr lang="en-US" sz="2800" b="1" dirty="0" smtClean="0">
                <a:solidFill>
                  <a:srgbClr val="FF0000"/>
                </a:solidFill>
              </a:rPr>
              <a:t>the information 			and allow others to validate your work.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403" y="5638800"/>
            <a:ext cx="893326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2A14AC"/>
                </a:solidFill>
                <a:latin typeface="Cambria" pitchFamily="18" charset="0"/>
              </a:rPr>
              <a:t>GOOD ADVICE: Take down source information as you go. Even if </a:t>
            </a:r>
            <a:r>
              <a:rPr lang="en-US" sz="2400" b="1" i="1" dirty="0">
                <a:solidFill>
                  <a:srgbClr val="2A14AC"/>
                </a:solidFill>
                <a:latin typeface="Cambria" pitchFamily="18" charset="0"/>
              </a:rPr>
              <a:t>you don’t use it right away, </a:t>
            </a:r>
            <a:r>
              <a:rPr lang="en-US" sz="2400" b="1" i="1" dirty="0" smtClean="0">
                <a:solidFill>
                  <a:srgbClr val="2A14AC"/>
                </a:solidFill>
                <a:latin typeface="Cambria" pitchFamily="18" charset="0"/>
              </a:rPr>
              <a:t>you </a:t>
            </a:r>
            <a:r>
              <a:rPr lang="en-US" sz="2400" b="1" i="1" dirty="0">
                <a:solidFill>
                  <a:srgbClr val="2A14AC"/>
                </a:solidFill>
                <a:latin typeface="Cambria" pitchFamily="18" charset="0"/>
              </a:rPr>
              <a:t>may want to come back to that </a:t>
            </a:r>
            <a:r>
              <a:rPr lang="en-US" sz="2400" b="1" i="1" dirty="0" smtClean="0">
                <a:solidFill>
                  <a:srgbClr val="2A14AC"/>
                </a:solidFill>
                <a:latin typeface="Cambria" pitchFamily="18" charset="0"/>
              </a:rPr>
              <a:t>source later.</a:t>
            </a:r>
            <a:endParaRPr lang="en-US" sz="2400" b="1" i="1" dirty="0">
              <a:solidFill>
                <a:srgbClr val="2A14AC"/>
              </a:solidFill>
              <a:latin typeface="Cambria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9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Purdue Owl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4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388</Words>
  <Application>Microsoft Office PowerPoint</Application>
  <PresentationFormat>On-screen Show (4:3)</PresentationFormat>
  <Paragraphs>56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Rockwell</vt:lpstr>
      <vt:lpstr>Wingdings</vt:lpstr>
      <vt:lpstr>Office Theme</vt:lpstr>
      <vt:lpstr>PowerPoint Presentation</vt:lpstr>
      <vt:lpstr>Going, Going, Gone?</vt:lpstr>
      <vt:lpstr>Choosing your species</vt:lpstr>
      <vt:lpstr>Proper Efficient Research It’s about being responsible &amp; respectful</vt:lpstr>
      <vt:lpstr>Cite all Your Sources</vt:lpstr>
      <vt:lpstr>Source Citation How and why should I cite my sources?</vt:lpstr>
      <vt:lpstr>MLA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Species Extinction Graphs</dc:title>
  <dc:creator>Chris Griesemer</dc:creator>
  <cp:lastModifiedBy>Rosenberg Joshua</cp:lastModifiedBy>
  <cp:revision>127</cp:revision>
  <dcterms:created xsi:type="dcterms:W3CDTF">2014-06-30T02:35:29Z</dcterms:created>
  <dcterms:modified xsi:type="dcterms:W3CDTF">2018-08-24T17:12:45Z</dcterms:modified>
</cp:coreProperties>
</file>